
<file path=[Content_Types].xml><?xml version="1.0" encoding="utf-8"?>
<Types xmlns="http://schemas.openxmlformats.org/package/2006/content-types"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iL0bL+W/6QUvJH7hb562znV8EC8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20" d="100"/>
          <a:sy n="120" d="100"/>
        </p:scale>
        <p:origin x="198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media/media5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93954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9511524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6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6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17" name="Google Shape;17;p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body" idx="1"/>
          </p:nvPr>
        </p:nvSpPr>
        <p:spPr>
          <a:xfrm rot="5400000">
            <a:off x="4114800" y="-1171786"/>
            <a:ext cx="4023360" cy="100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86" name="Google Shape;86;p1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Vertical Title and Text" type="vertTitleAndTx">
  <p:cSld name="VERTICAL_TITLE_AND_VERTICAL_TEXT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6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6"/>
          <p:cNvSpPr txBox="1">
            <a:spLocks noGrp="1"/>
          </p:cNvSpPr>
          <p:nvPr>
            <p:ph type="title"/>
          </p:nvPr>
        </p:nvSpPr>
        <p:spPr>
          <a:xfrm rot="5400000">
            <a:off x="7160640" y="1979039"/>
            <a:ext cx="5757421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body" idx="1"/>
          </p:nvPr>
        </p:nvSpPr>
        <p:spPr>
          <a:xfrm rot="5400000">
            <a:off x="1826639" y="-573661"/>
            <a:ext cx="5757422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0" rIns="45700" bIns="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7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7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4pPr>
            <a:lvl5pPr lvl="4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2000"/>
              <a:buNone/>
              <a:defRPr sz="20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2000"/>
              <a:buNone/>
              <a:defRPr sz="2000"/>
            </a:lvl9pPr>
          </a:lstStyle>
          <a:p>
            <a:endParaRPr/>
          </a:p>
        </p:txBody>
      </p:sp>
      <p:sp>
        <p:nvSpPr>
          <p:cNvPr id="25" name="Google Shape;25;p7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7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7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28" name="Google Shape;28;p7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Section Header" type="secHead">
  <p:cSld name="SECTION_HEADER">
    <p:bg>
      <p:bgPr>
        <a:solidFill>
          <a:schemeClr val="lt1"/>
        </a:solidFill>
        <a:effectLst/>
      </p:bgPr>
    </p:bg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8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8"/>
          <p:cNvSpPr txBox="1"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  <a:defRPr sz="8000" b="0">
                <a:solidFill>
                  <a:srgbClr val="262626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8"/>
          <p:cNvSpPr txBox="1"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400"/>
              <a:buNone/>
              <a:defRPr sz="2400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8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37" name="Google Shape;37;p8"/>
          <p:cNvCxnSpPr/>
          <p:nvPr/>
        </p:nvCxnSpPr>
        <p:spPr>
          <a:xfrm>
            <a:off x="1207658" y="4343400"/>
            <a:ext cx="987552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body" idx="1"/>
          </p:nvPr>
        </p:nvSpPr>
        <p:spPr>
          <a:xfrm>
            <a:off x="1097279" y="1845734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1" name="Google Shape;41;p9"/>
          <p:cNvSpPr txBox="1">
            <a:spLocks noGrp="1"/>
          </p:cNvSpPr>
          <p:nvPr>
            <p:ph type="body" idx="2"/>
          </p:nvPr>
        </p:nvSpPr>
        <p:spPr>
          <a:xfrm>
            <a:off x="6217920" y="1845735"/>
            <a:ext cx="493776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2" name="Google Shape;42;p9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9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0"/>
          <p:cNvSpPr txBox="1"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10"/>
          <p:cNvSpPr txBox="1">
            <a:spLocks noGrp="1"/>
          </p:cNvSpPr>
          <p:nvPr>
            <p:ph type="body" idx="2"/>
          </p:nvPr>
        </p:nvSpPr>
        <p:spPr>
          <a:xfrm>
            <a:off x="109728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49" name="Google Shape;49;p10"/>
          <p:cNvSpPr txBox="1">
            <a:spLocks noGrp="1"/>
          </p:cNvSpPr>
          <p:nvPr>
            <p:ph type="body" idx="3"/>
          </p:nvPr>
        </p:nvSpPr>
        <p:spPr>
          <a:xfrm>
            <a:off x="6217920" y="1846052"/>
            <a:ext cx="4937760" cy="7362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2000"/>
              <a:buNone/>
              <a:defRPr sz="2000" b="0" cap="none">
                <a:solidFill>
                  <a:schemeClr val="dk2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10"/>
          <p:cNvSpPr txBox="1">
            <a:spLocks noGrp="1"/>
          </p:cNvSpPr>
          <p:nvPr>
            <p:ph type="body" idx="4"/>
          </p:nvPr>
        </p:nvSpPr>
        <p:spPr>
          <a:xfrm>
            <a:off x="6217920" y="2582334"/>
            <a:ext cx="4937760" cy="33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51" name="Google Shape;51;p10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1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2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2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2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rgbClr val="FFFFFF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2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Content with Caption" type="objTx">
  <p:cSld name="OBJECT_WITH_CAPTION_TEXT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3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3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13"/>
          <p:cNvSpPr txBox="1">
            <a:spLocks noGrp="1"/>
          </p:cNvSpPr>
          <p:nvPr>
            <p:ph type="body" idx="1"/>
          </p:nvPr>
        </p:nvSpPr>
        <p:spPr>
          <a:xfrm>
            <a:off x="4800600" y="731520"/>
            <a:ext cx="6492240" cy="525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800"/>
              <a:buChar char=" "/>
              <a:defRPr/>
            </a:lvl1pPr>
            <a:lvl2pPr marL="914400" lvl="1" indent="-3429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800"/>
              <a:buChar char="◦"/>
              <a:defRPr/>
            </a:lvl2pPr>
            <a:lvl3pPr marL="1371600" lvl="2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3pPr>
            <a:lvl4pPr marL="1828800" lvl="3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4pPr>
            <a:lvl5pPr marL="2286000" lvl="4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5pPr>
            <a:lvl6pPr marL="2743200" lvl="5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6pPr>
            <a:lvl7pPr marL="3200400" lvl="6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7pPr>
            <a:lvl8pPr marL="3657600" lvl="7" indent="-3429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  <a:defRPr/>
            </a:lvl8pPr>
            <a:lvl9pPr marL="4114800" lvl="8" indent="-3429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1800"/>
              <a:buChar char="◦"/>
              <a:defRPr/>
            </a:lvl9pPr>
          </a:lstStyle>
          <a:p>
            <a:endParaRPr/>
          </a:p>
        </p:txBody>
      </p:sp>
      <p:sp>
        <p:nvSpPr>
          <p:cNvPr id="70" name="Google Shape;70;p13"/>
          <p:cNvSpPr txBox="1">
            <a:spLocks noGrp="1"/>
          </p:cNvSpPr>
          <p:nvPr>
            <p:ph type="body" idx="2"/>
          </p:nvPr>
        </p:nvSpPr>
        <p:spPr>
          <a:xfrm>
            <a:off x="457200" y="2926080"/>
            <a:ext cx="3200400" cy="3379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71" name="Google Shape;71;p13"/>
          <p:cNvSpPr txBox="1">
            <a:spLocks noGrp="1"/>
          </p:cNvSpPr>
          <p:nvPr>
            <p:ph type="dt" idx="10"/>
          </p:nvPr>
        </p:nvSpPr>
        <p:spPr>
          <a:xfrm>
            <a:off x="465512" y="6459785"/>
            <a:ext cx="261851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ft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dk2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050" b="0" i="0" u="none" strike="noStrike" cap="none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Picture with Caption" type="picTx">
  <p:cSld name="PICTURE_WITH_CAPTION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4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4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b" anchorCtr="0">
            <a:noAutofit/>
          </a:bodyPr>
          <a:lstStyle>
            <a:lvl1pPr lv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Calibri"/>
              <a:buNone/>
              <a:defRPr sz="3600" b="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78" name="Google Shape;78;p14"/>
          <p:cNvPicPr preferRelativeResize="0">
            <a:picLocks noGrp="1"/>
          </p:cNvPicPr>
          <p:nvPr>
            <p:ph type="pic" idx="2"/>
          </p:nvPr>
        </p:nvPicPr>
        <p:blipFill/>
        <p:spPr>
          <a:xfrm>
            <a:off x="15" y="0"/>
            <a:ext cx="12191985" cy="4915076"/>
          </a:xfrm>
          <a:prstGeom prst="rect">
            <a:avLst/>
          </a:prstGeom>
          <a:blipFill rotWithShape="1">
            <a:blip r:embed="rId2">
              <a:alphaModFix/>
            </a:blip>
            <a:stretch>
              <a:fillRect/>
            </a:stretch>
          </a:blipFill>
          <a:ln>
            <a:noFill/>
          </a:ln>
        </p:spPr>
      </p:pic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1097280" y="5907023"/>
            <a:ext cx="10113264" cy="594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0" rIns="91425" bIns="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>
                <a:solidFill>
                  <a:srgbClr val="FFFFFF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200"/>
              <a:buNone/>
              <a:defRPr sz="1200"/>
            </a:lvl2pPr>
            <a:lvl3pPr marL="1371600" lvl="2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000"/>
              <a:buNone/>
              <a:defRPr sz="1000"/>
            </a:lvl3pPr>
            <a:lvl4pPr marL="1828800" lvl="3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4pPr>
            <a:lvl5pPr marL="2286000" lvl="4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5pPr>
            <a:lvl6pPr marL="2743200" lvl="5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6pPr>
            <a:lvl7pPr marL="3200400" lvl="6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7pPr>
            <a:lvl8pPr marL="3657600" lvl="7" indent="-228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900"/>
              <a:buNone/>
              <a:defRPr sz="900"/>
            </a:lvl8pPr>
            <a:lvl9pPr marL="4114800" lvl="8" indent="-228600" algn="l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4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5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5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  <a:defRPr sz="4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" name="Google Shape;9;p5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>
            <a:lvl1pPr marL="457200" marR="0" lvl="0" indent="-355600" algn="l" rtl="0">
              <a:lnSpc>
                <a:spcPct val="90000"/>
              </a:lnSpc>
              <a:spcBef>
                <a:spcPts val="12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Calibri"/>
              <a:buChar char=" "/>
              <a:defRPr sz="20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Calibri"/>
              <a:buChar char="◦"/>
              <a:defRPr sz="18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400"/>
              </a:spcBef>
              <a:spcAft>
                <a:spcPts val="400"/>
              </a:spcAft>
              <a:buClr>
                <a:schemeClr val="accent1"/>
              </a:buClr>
              <a:buSzPts val="1400"/>
              <a:buFont typeface="Calibri"/>
              <a:buChar char="◦"/>
              <a:defRPr sz="1400" b="0" i="0" u="none" strike="noStrike" cap="none">
                <a:solidFill>
                  <a:srgbClr val="3F3F3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5"/>
          <p:cNvSpPr txBox="1">
            <a:spLocks noGrp="1"/>
          </p:cNvSpPr>
          <p:nvPr>
            <p:ph type="dt" idx="10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" name="Google Shape;11;p5"/>
          <p:cNvSpPr txBox="1">
            <a:spLocks noGrp="1"/>
          </p:cNvSpPr>
          <p:nvPr>
            <p:ph type="ftr" idx="11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9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5"/>
          <p:cNvSpPr txBox="1">
            <a:spLocks noGrp="1"/>
          </p:cNvSpPr>
          <p:nvPr>
            <p:ph type="sldNum" idx="12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05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13" name="Google Shape;13;p5"/>
          <p:cNvCxnSpPr/>
          <p:nvPr/>
        </p:nvCxnSpPr>
        <p:spPr>
          <a:xfrm>
            <a:off x="1193532" y="1737845"/>
            <a:ext cx="9966960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Presentation</a:t>
            </a:r>
            <a:endParaRPr/>
          </a:p>
        </p:txBody>
      </p:sp>
      <p:sp>
        <p:nvSpPr>
          <p:cNvPr id="102" name="Google Shape;102;p1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Introduction:  2 min &lt;Jen&gt;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Exclude the year 2020 (skews analysis)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5 perceptions: 2-3 min per perception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ACC &lt;Jen&gt;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Big 10 &lt;Matthew&gt;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Big 12 &lt;Monica&gt;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Pac 12 &lt;Josie&gt;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SEC &lt;Jody&gt;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Does offense or defense win games? 1 min &lt;Monica&gt;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40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Conclusion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</a:pPr>
            <a:r>
              <a:rPr lang="en-US"/>
              <a:t>Fumbling through wins and losses</a:t>
            </a: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AN ANALYSIS ON COLLEGE FOOTBALL STATISTICS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3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THE KICKOFF</a:t>
            </a:r>
            <a:endParaRPr/>
          </a:p>
        </p:txBody>
      </p:sp>
      <p:sp>
        <p:nvSpPr>
          <p:cNvPr id="114" name="Google Shape;114;p3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College football is the second most popular sport in the US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47.5M fans attended games &amp; 145M unique fans watched 392 telecast games in 2019 (according to footballfoundation.org)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Data gathered from collegefootballdata.com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Focused on team statistics and total wins and losses for years 2017-2022</a:t>
            </a:r>
            <a:endParaRPr/>
          </a:p>
          <a:p>
            <a:pPr marL="91440" lvl="0" indent="-12700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Mapped the raw data to identify offensive v. defensive statistics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Included mapping to define whether the statistic was a positive/good statistic (i.e. total yards) or a negative/bad statistic (i.e. total penalties)</a:t>
            </a:r>
            <a:endParaRPr/>
          </a:p>
          <a:p>
            <a:pPr marL="91440" lvl="0" indent="0" algn="l" rtl="0">
              <a:lnSpc>
                <a:spcPct val="90000"/>
              </a:lnSpc>
              <a:spcBef>
                <a:spcPts val="1600"/>
              </a:spcBef>
              <a:spcAft>
                <a:spcPts val="0"/>
              </a:spcAft>
              <a:buSzPts val="2000"/>
              <a:buNone/>
            </a:pP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/>
              <a:t>THE FIRST DOWN</a:t>
            </a:r>
            <a:endParaRPr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/>
              <a:t>Historical popular perceptions of the power five conferences; do they stand true today?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ACC:  A step down from the SEC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Big 10:  A power conference, lots of defense, strong running game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Big 12:  Spread offenses, doesn’t play a lot of defense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Pac 12:  Spread offenses, smaller lineman, fast</a:t>
            </a:r>
            <a:endParaRPr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/>
              <a:t>SEC:  Strong defense, low scoring games</a:t>
            </a:r>
            <a:endParaRPr/>
          </a:p>
          <a:p>
            <a:pPr marL="384048" lvl="1" indent="-68579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"/>
          <p:cNvSpPr txBox="1"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8000"/>
              <a:buFont typeface="Calibri"/>
              <a:buNone/>
            </a:pPr>
            <a:r>
              <a:rPr lang="en-US" dirty="0"/>
              <a:t>Big 10 Conferences</a:t>
            </a:r>
            <a:endParaRPr dirty="0"/>
          </a:p>
        </p:txBody>
      </p:sp>
      <p:sp>
        <p:nvSpPr>
          <p:cNvPr id="108" name="Google Shape;108;p2"/>
          <p:cNvSpPr txBox="1"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 dirty="0"/>
              <a:t>AN ANALYSIS ON Big 10 FOOTBALL STATISTICS</a:t>
            </a:r>
            <a:endParaRPr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3193383-6C25-0D64-F12A-08247F2F15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9923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44"/>
    </mc:Choice>
    <mc:Fallback>
      <p:transition spd="slow" advTm="12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4"/>
          <p:cNvSpPr txBox="1"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/>
          <a:p>
            <a:pPr marL="0" lvl="0" indent="0" algn="l" rtl="0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3F3F3F"/>
              </a:buClr>
              <a:buSzPts val="4800"/>
              <a:buFont typeface="Calibri"/>
              <a:buNone/>
            </a:pPr>
            <a:r>
              <a:rPr lang="en-US" dirty="0"/>
              <a:t>Big 10 Perception and  focus</a:t>
            </a:r>
            <a:endParaRPr dirty="0"/>
          </a:p>
        </p:txBody>
      </p:sp>
      <p:sp>
        <p:nvSpPr>
          <p:cNvPr id="120" name="Google Shape;120;p4"/>
          <p:cNvSpPr txBox="1"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45700" anchor="t" anchorCtr="0">
            <a:normAutofit/>
          </a:bodyPr>
          <a:lstStyle/>
          <a:p>
            <a:pPr marL="91440" lvl="0" indent="-1270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000"/>
              <a:buChar char=" "/>
            </a:pPr>
            <a:r>
              <a:rPr lang="en-US" dirty="0"/>
              <a:t>Historical popular perceptions of the power five conferences; do they stand true today?</a:t>
            </a:r>
            <a:endParaRPr dirty="0"/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Big 10:  A power conference, lots of defense, strong running game</a:t>
            </a:r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In the analysis forward for the Big 10 conference, we would be concentrating only on the defense data</a:t>
            </a:r>
          </a:p>
          <a:p>
            <a:pPr marL="384048" lvl="1" indent="-18288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◦"/>
            </a:pPr>
            <a:r>
              <a:rPr lang="en-US" dirty="0"/>
              <a:t>We plan to perform the following analysis to see how the teams are doing:</a:t>
            </a:r>
          </a:p>
          <a:p>
            <a:pPr marL="841248" lvl="2" indent="-182880">
              <a:spcBef>
                <a:spcPts val="600"/>
              </a:spcBef>
            </a:pPr>
            <a:r>
              <a:rPr lang="en-US" dirty="0"/>
              <a:t>Analyze the data by plotting which Big 10 team has the highest average statistics value over the years from 2017-2021 with the exclusion of year 2020</a:t>
            </a:r>
          </a:p>
          <a:p>
            <a:pPr marL="841248" lvl="2" indent="-182880">
              <a:spcBef>
                <a:spcPts val="600"/>
              </a:spcBef>
            </a:pPr>
            <a:r>
              <a:rPr lang="en-US" dirty="0"/>
              <a:t>Analyze which state would top the score among the Big 10.</a:t>
            </a:r>
          </a:p>
          <a:p>
            <a:pPr marL="841248" lvl="2" indent="-182880">
              <a:spcBef>
                <a:spcPts val="600"/>
              </a:spcBef>
            </a:pPr>
            <a:r>
              <a:rPr lang="en-US" dirty="0"/>
              <a:t>Analyze the trend of the teams over the years individually for every possible year. This gives a glimpse of teams which are consistent and would help us to make a prediction further. </a:t>
            </a:r>
            <a:endParaRPr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B7A3771-DCA4-B4D8-A567-F495682599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8902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9499"/>
    </mc:Choice>
    <mc:Fallback>
      <p:transition spd="slow" advTm="59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hart&#10;&#10;Description automatically generated">
            <a:extLst>
              <a:ext uri="{FF2B5EF4-FFF2-40B4-BE49-F238E27FC236}">
                <a16:creationId xmlns:a16="http://schemas.microsoft.com/office/drawing/2014/main" id="{6CA08FDB-E144-3AC7-0EF8-BD7A2A7258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343" y="1517506"/>
            <a:ext cx="7757832" cy="4654699"/>
          </a:xfrm>
          <a:prstGeom prst="rect">
            <a:avLst/>
          </a:prstGeom>
        </p:spPr>
      </p:pic>
      <p:sp>
        <p:nvSpPr>
          <p:cNvPr id="13" name="Google Shape;119;p4">
            <a:extLst>
              <a:ext uri="{FF2B5EF4-FFF2-40B4-BE49-F238E27FC236}">
                <a16:creationId xmlns:a16="http://schemas.microsoft.com/office/drawing/2014/main" id="{08872CE5-F0E4-D837-FB72-EE09DFFE1D52}"/>
              </a:ext>
            </a:extLst>
          </p:cNvPr>
          <p:cNvSpPr txBox="1">
            <a:spLocks/>
          </p:cNvSpPr>
          <p:nvPr/>
        </p:nvSpPr>
        <p:spPr>
          <a:xfrm>
            <a:off x="914400" y="286604"/>
            <a:ext cx="10241280" cy="4846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5000"/>
              </a:lnSpc>
              <a:buClr>
                <a:srgbClr val="3F3F3F"/>
              </a:buClr>
              <a:buSzPts val="4800"/>
              <a:buFont typeface="Calibri"/>
              <a:buNone/>
            </a:pPr>
            <a:r>
              <a:rPr lang="en-US" dirty="0"/>
              <a:t>BIG 10 TEAMS WITH THEIR RATINGS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F7166CB-36EC-9725-9DA8-33FFF7FED091}"/>
              </a:ext>
            </a:extLst>
          </p:cNvPr>
          <p:cNvSpPr txBox="1"/>
          <p:nvPr/>
        </p:nvSpPr>
        <p:spPr>
          <a:xfrm>
            <a:off x="8229600" y="1517506"/>
            <a:ext cx="3442915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Plot of Big 10 teams with their average statistic over the period from 2017-2021 excluding year 2020</a:t>
            </a:r>
          </a:p>
          <a:p>
            <a:r>
              <a:rPr lang="en-US" dirty="0"/>
              <a:t>Ohio State team tops the chart with their average statistics</a:t>
            </a:r>
          </a:p>
        </p:txBody>
      </p:sp>
      <p:pic>
        <p:nvPicPr>
          <p:cNvPr id="16" name="Audio 15">
            <a:hlinkClick r:id="" action="ppaction://media"/>
            <a:extLst>
              <a:ext uri="{FF2B5EF4-FFF2-40B4-BE49-F238E27FC236}">
                <a16:creationId xmlns:a16="http://schemas.microsoft.com/office/drawing/2014/main" id="{1FD4FD6D-8FF2-270E-D320-AC7B845DCD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14277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15"/>
    </mc:Choice>
    <mc:Fallback>
      <p:transition spd="slow" advTm="560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2CFDB751-FF66-17EC-DA5F-D915EBC105F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8758" y="526768"/>
            <a:ext cx="9144019" cy="548641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95D806A-1298-D1FA-8D2D-3883EC7B51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64294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650"/>
    </mc:Choice>
    <mc:Fallback>
      <p:transition spd="slow" advTm="286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hart, bar chart&#10;&#10;Description automatically generated">
            <a:extLst>
              <a:ext uri="{FF2B5EF4-FFF2-40B4-BE49-F238E27FC236}">
                <a16:creationId xmlns:a16="http://schemas.microsoft.com/office/drawing/2014/main" id="{691B9D11-5230-45B5-32F8-1CA8575C07B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2250" y="685794"/>
            <a:ext cx="10055759" cy="5486411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6F18DB8-CB82-1A8C-84E3-C1E73284C6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28919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29"/>
    </mc:Choice>
    <mc:Fallback>
      <p:transition spd="slow" advTm="378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Retrospect">
  <a:themeElements>
    <a:clrScheme name="Yellow Orange">
      <a:dk1>
        <a:srgbClr val="000000"/>
      </a:dk1>
      <a:lt1>
        <a:srgbClr val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1524</TotalTime>
  <Words>421</Words>
  <Application>Microsoft Office PowerPoint</Application>
  <PresentationFormat>Widescreen</PresentationFormat>
  <Paragraphs>40</Paragraphs>
  <Slides>9</Slides>
  <Notes>6</Notes>
  <HiddenSlides>0</HiddenSlides>
  <MMClips>5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Retrospect</vt:lpstr>
      <vt:lpstr>Presentation</vt:lpstr>
      <vt:lpstr>Fumbling through wins and losses</vt:lpstr>
      <vt:lpstr>THE KICKOFF</vt:lpstr>
      <vt:lpstr>THE FIRST DOWN</vt:lpstr>
      <vt:lpstr>Big 10 Conferences</vt:lpstr>
      <vt:lpstr>Big 10 Perception and  focus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</dc:title>
  <dc:creator>weber.jennifer.m@gmail.com</dc:creator>
  <cp:lastModifiedBy>Augustine, Matthew R</cp:lastModifiedBy>
  <cp:revision>2</cp:revision>
  <dcterms:created xsi:type="dcterms:W3CDTF">2022-10-13T19:15:22Z</dcterms:created>
  <dcterms:modified xsi:type="dcterms:W3CDTF">2022-10-17T20:54:27Z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4447dd6a-a4a1-440b-a6a3-9124ef1ee017_Enabled">
    <vt:lpwstr>true</vt:lpwstr>
  </property>
  <property fmtid="{D5CDD505-2E9C-101B-9397-08002B2CF9AE}" pid="3" name="MSIP_Label_4447dd6a-a4a1-440b-a6a3-9124ef1ee017_SetDate">
    <vt:lpwstr>2022-10-16T17:50:31Z</vt:lpwstr>
  </property>
  <property fmtid="{D5CDD505-2E9C-101B-9397-08002B2CF9AE}" pid="4" name="MSIP_Label_4447dd6a-a4a1-440b-a6a3-9124ef1ee017_Method">
    <vt:lpwstr>Privileged</vt:lpwstr>
  </property>
  <property fmtid="{D5CDD505-2E9C-101B-9397-08002B2CF9AE}" pid="5" name="MSIP_Label_4447dd6a-a4a1-440b-a6a3-9124ef1ee017_Name">
    <vt:lpwstr>NO TECH DATA</vt:lpwstr>
  </property>
  <property fmtid="{D5CDD505-2E9C-101B-9397-08002B2CF9AE}" pid="6" name="MSIP_Label_4447dd6a-a4a1-440b-a6a3-9124ef1ee017_SiteId">
    <vt:lpwstr>7a18110d-ef9b-4274-acef-e62ab0fe28ed</vt:lpwstr>
  </property>
  <property fmtid="{D5CDD505-2E9C-101B-9397-08002B2CF9AE}" pid="7" name="MSIP_Label_4447dd6a-a4a1-440b-a6a3-9124ef1ee017_ActionId">
    <vt:lpwstr>94944faa-ccfd-48fa-81aa-6cb247a903a1</vt:lpwstr>
  </property>
  <property fmtid="{D5CDD505-2E9C-101B-9397-08002B2CF9AE}" pid="8" name="MSIP_Label_4447dd6a-a4a1-440b-a6a3-9124ef1ee017_ContentBits">
    <vt:lpwstr>0</vt:lpwstr>
  </property>
</Properties>
</file>